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media/image7.wmf" ContentType="image/x-wmf"/>
  <Override PartName="/ppt/media/image3.wmf" ContentType="image/x-wmf"/>
  <Override PartName="/ppt/media/image1.wmf" ContentType="image/x-wmf"/>
  <Override PartName="/ppt/media/image2.tif" ContentType="image/tiff"/>
  <Override PartName="/ppt/media/image6.png" ContentType="image/png"/>
  <Override PartName="/ppt/media/image5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wmf" ContentType="image/x-wmf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A=110 Mass Parabola</a:t>
            </a:r>
          </a:p>
        </c:rich>
      </c:tx>
      <c:layout>
        <c:manualLayout>
          <c:xMode val="edge"/>
          <c:yMode val="edge"/>
          <c:x val="0.435339253383912"/>
          <c:y val="0.00992670934223954"/>
        </c:manualLayout>
      </c:layout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44236572118286"/>
          <c:y val="0.181371184711012"/>
          <c:w val="0.750064660746616"/>
          <c:h val="0.750718990629929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C</c:v>
                </c:pt>
              </c:strCache>
            </c:strRef>
          </c:tx>
          <c:spPr>
            <a:solidFill>
              <a:srgbClr val="004586"/>
            </a:solidFill>
            <a:ln w="28800">
              <a:noFill/>
            </a:ln>
          </c:spPr>
          <c:marker>
            <c:symbol val="square"/>
            <c:size val="8"/>
            <c:spPr>
              <a:solidFill>
                <a:srgbClr val="004586"/>
              </a:solidFill>
            </c:spPr>
          </c:marker>
          <c:dPt>
            <c:idx val="4"/>
            <c:spPr>
              <a:solidFill>
                <a:srgbClr val="004586"/>
              </a:solidFill>
              <a:ln w="28800">
                <a:noFill/>
              </a:ln>
            </c:spPr>
          </c:dPt>
          <c:dPt>
            <c:idx val="11"/>
            <c:spPr>
              <a:solidFill>
                <a:srgbClr val="004586"/>
              </a:solidFill>
              <a:ln w="28800">
                <a:noFill/>
              </a:ln>
            </c:spPr>
          </c:dPt>
          <c:dLbls>
            <c:numFmt formatCode="General" sourceLinked="1"/>
            <c:dLbl>
              <c:idx val="4"/>
              <c:dLblPos val="t"/>
              <c:showLegendKey val="0"/>
              <c:showVal val="0"/>
              <c:showCatName val="1"/>
              <c:showSerName val="0"/>
              <c:showPercent val="0"/>
            </c:dLbl>
            <c:dLbl>
              <c:idx val="11"/>
              <c:dLblPos val="t"/>
              <c:showLegendKey val="0"/>
              <c:showVal val="0"/>
              <c:showCatName val="1"/>
              <c:showSerName val="0"/>
              <c:showPercent val="0"/>
            </c:dLbl>
            <c:dLblPos val="t"/>
            <c:showLegendKey val="0"/>
            <c:showVal val="0"/>
            <c:showCatName val="1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15"/>
                <c:pt idx="0">
                  <c:v>40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44</c:v>
                </c:pt>
                <c:pt idx="5">
                  <c:v>45</c:v>
                </c:pt>
                <c:pt idx="6">
                  <c:v>46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50</c:v>
                </c:pt>
                <c:pt idx="11">
                  <c:v>51</c:v>
                </c:pt>
                <c:pt idx="12">
                  <c:v>52</c:v>
                </c:pt>
                <c:pt idx="13">
                  <c:v>53</c:v>
                </c:pt>
                <c:pt idx="14">
                  <c:v>54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5"/>
                <c:pt idx="0">
                  <c:v>-42890</c:v>
                </c:pt>
                <c:pt idx="1">
                  <c:v>-52140</c:v>
                </c:pt>
                <c:pt idx="2">
                  <c:v>-64549</c:v>
                </c:pt>
                <c:pt idx="3">
                  <c:v>-71032</c:v>
                </c:pt>
                <c:pt idx="4">
                  <c:v>-80071</c:v>
                </c:pt>
                <c:pt idx="5">
                  <c:v>-82829</c:v>
                </c:pt>
                <c:pt idx="6">
                  <c:v>-88331</c:v>
                </c:pt>
                <c:pt idx="7">
                  <c:v>-87457</c:v>
                </c:pt>
                <c:pt idx="8">
                  <c:v>-90348.8</c:v>
                </c:pt>
                <c:pt idx="9">
                  <c:v>-86471</c:v>
                </c:pt>
                <c:pt idx="10">
                  <c:v>-85842</c:v>
                </c:pt>
                <c:pt idx="11">
                  <c:v>-77450</c:v>
                </c:pt>
                <c:pt idx="12">
                  <c:v>-72230</c:v>
                </c:pt>
                <c:pt idx="13">
                  <c:v>-60460</c:v>
                </c:pt>
                <c:pt idx="14">
                  <c:v>-51920</c:v>
                </c:pt>
              </c:numCache>
            </c:numRef>
          </c:yVal>
          <c:smooth val="0"/>
        </c:ser>
        <c:axId val="37036496"/>
        <c:axId val="15683637"/>
      </c:scatterChart>
      <c:valAx>
        <c:axId val="3703649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Z</a:t>
                </a:r>
              </a:p>
            </c:rich>
          </c:tx>
          <c:layout>
            <c:manualLayout>
              <c:xMode val="edge"/>
              <c:yMode val="edge"/>
              <c:x val="0.521079403396845"/>
              <c:y val="0.0847017348548103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in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15683637"/>
        <c:crosses val="autoZero"/>
        <c:crossBetween val="midCat"/>
      </c:valAx>
      <c:valAx>
        <c:axId val="15683637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Mass Excess (keV)
</a:t>
                </a:r>
              </a:p>
            </c:rich>
          </c:tx>
          <c:layout>
            <c:manualLayout>
              <c:xMode val="edge"/>
              <c:yMode val="edge"/>
              <c:x val="0.04875420294853"/>
              <c:y val="0.665275071899063"/>
            </c:manualLayout>
          </c:layout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3703649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plotVisOnly val="1"/>
    <c:dispBlanksAs val="span"/>
  </c:chart>
  <c:spPr>
    <a:solidFill>
      <a:srgbClr val="fffffe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2+-&gt;2+-&gt;0+ Angular Correlation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E</c:v>
                </c:pt>
              </c:strCache>
            </c:strRef>
          </c:tx>
          <c:spPr>
            <a:solidFill>
              <a:srgbClr val="004586"/>
            </a:solidFill>
            <a:ln w="28800">
              <a:noFill/>
            </a:ln>
          </c:spPr>
          <c:marker>
            <c:symbol val="square"/>
            <c:size val="8"/>
            <c:spPr>
              <a:solidFill>
                <a:srgbClr val="004586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5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>1.459</c:v>
                </c:pt>
                <c:pt idx="5">
                  <c:v>1.293</c:v>
                </c:pt>
                <c:pt idx="6">
                  <c:v>1.117</c:v>
                </c:pt>
                <c:pt idx="7">
                  <c:v>1.109</c:v>
                </c:pt>
                <c:pt idx="8">
                  <c:v>1.055</c:v>
                </c:pt>
                <c:pt idx="9">
                  <c:v>1.042</c:v>
                </c:pt>
                <c:pt idx="10">
                  <c:v>1.016</c:v>
                </c:pt>
                <c:pt idx="11">
                  <c:v>1.01</c:v>
                </c:pt>
                <c:pt idx="12">
                  <c:v>0.975</c:v>
                </c:pt>
                <c:pt idx="13">
                  <c:v>0.99</c:v>
                </c:pt>
                <c:pt idx="14">
                  <c:v>1.018</c:v>
                </c:pt>
                <c:pt idx="15">
                  <c:v>1.007</c:v>
                </c:pt>
                <c:pt idx="16">
                  <c:v>1.048</c:v>
                </c:pt>
                <c:pt idx="17">
                  <c:v>1.018</c:v>
                </c:pt>
                <c:pt idx="18">
                  <c:v>1.037</c:v>
                </c:pt>
                <c:pt idx="19">
                  <c:v>1.042</c:v>
                </c:pt>
                <c:pt idx="20">
                  <c:v>1.056</c:v>
                </c:pt>
                <c:pt idx="21">
                  <c:v>1.051</c:v>
                </c:pt>
                <c:pt idx="22">
                  <c:v>1.082</c:v>
                </c:pt>
                <c:pt idx="23">
                  <c:v>1.086</c:v>
                </c:pt>
                <c:pt idx="24">
                  <c:v>1.043</c:v>
                </c:pt>
                <c:pt idx="25">
                  <c:v>1.043</c:v>
                </c:pt>
                <c:pt idx="26">
                  <c:v>1.012</c:v>
                </c:pt>
                <c:pt idx="27">
                  <c:v>0.998</c:v>
                </c:pt>
                <c:pt idx="28">
                  <c:v>0.957</c:v>
                </c:pt>
                <c:pt idx="29">
                  <c:v>0.973</c:v>
                </c:pt>
                <c:pt idx="30">
                  <c:v>0.945</c:v>
                </c:pt>
                <c:pt idx="31">
                  <c:v>0.926</c:v>
                </c:pt>
                <c:pt idx="32">
                  <c:v>0.932</c:v>
                </c:pt>
                <c:pt idx="33">
                  <c:v>0.961</c:v>
                </c:pt>
                <c:pt idx="34">
                  <c:v>0.939</c:v>
                </c:pt>
                <c:pt idx="35">
                  <c:v>0.98</c:v>
                </c:pt>
                <c:pt idx="36">
                  <c:v>0.987</c:v>
                </c:pt>
                <c:pt idx="37">
                  <c:v>1.012</c:v>
                </c:pt>
                <c:pt idx="38">
                  <c:v>1.059</c:v>
                </c:pt>
                <c:pt idx="39">
                  <c:v>1.038</c:v>
                </c:pt>
                <c:pt idx="40">
                  <c:v>1.086</c:v>
                </c:pt>
                <c:pt idx="41">
                  <c:v>1.13</c:v>
                </c:pt>
                <c:pt idx="42">
                  <c:v>1.079</c:v>
                </c:pt>
                <c:pt idx="43">
                  <c:v>1.2</c:v>
                </c:pt>
                <c:pt idx="44">
                  <c:v>1.134</c:v>
                </c:pt>
              </c:numCache>
            </c:numRef>
          </c:yVal>
          <c:smooth val="0"/>
        </c:ser>
        <c:axId val="31798755"/>
        <c:axId val="46173931"/>
      </c:scatterChart>
      <c:valAx>
        <c:axId val="3179875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θ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6173931"/>
        <c:crosses val="autoZero"/>
        <c:crossBetween val="midCat"/>
      </c:valAx>
      <c:valAx>
        <c:axId val="46173931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3179875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plotVisOnly val="1"/>
    <c:dispBlanksAs val="span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17480" cy="1257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17480" cy="537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77480" cy="5374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37480" cy="53748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80000"/>
            <a:ext cx="9717480" cy="1257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7560000" y="6840000"/>
            <a:ext cx="2517480" cy="537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>
            <a:off x="900000" y="6840000"/>
            <a:ext cx="6477480" cy="5374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>
            <a:off x="180000" y="6840000"/>
            <a:ext cx="537480" cy="53748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t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Shaheen Jazrawi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Department of Physics, University of Surrey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&amp; Nuclear Metrology Group, National Physical Laboratory, UK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UNTF Workshop 2019, University of Surrey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44000" y="161280"/>
            <a:ext cx="928548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High-Resolution β-delayed γ-ray Study of the </a:t>
            </a:r>
            <a:r>
              <a:rPr b="1" lang="en-GB" sz="28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110</a:t>
            </a:r>
            <a:r>
              <a:rPr b="1" lang="en-GB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Tc→  </a:t>
            </a:r>
            <a:r>
              <a:rPr b="1" lang="en-GB" sz="28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110</a:t>
            </a:r>
            <a:r>
              <a:rPr b="1" lang="en-GB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Ru → </a:t>
            </a:r>
            <a:r>
              <a:rPr b="1" lang="en-GB" sz="28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110</a:t>
            </a:r>
            <a:r>
              <a:rPr b="1" lang="en-GB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Rh → </a:t>
            </a:r>
            <a:r>
              <a:rPr b="1" lang="en-GB" sz="28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110</a:t>
            </a:r>
            <a:r>
              <a:rPr b="1" lang="en-GB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Pd Isobaric Decay Chain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Caribu – </a:t>
            </a:r>
            <a:r>
              <a:rPr b="1" lang="en-GB" sz="32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252</a:t>
            </a: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Cf Fission Source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728000" y="3744000"/>
            <a:ext cx="5974560" cy="300996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504000" y="1769040"/>
            <a:ext cx="8925480" cy="19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Fission fragments are passed through an isobar separator 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Then sent through to ECR ion source for charge breeding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Ions then A/Q separated and injected into ATLAS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Experiment (Sept. 2018)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1) CoulEx:  – 5 days of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110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Ru on a 1.5mg/cm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2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208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Pb target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2) </a:t>
            </a:r>
            <a:r>
              <a:rPr b="0" lang="en-GB" sz="28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β-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decay: – 2 days of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110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Tc beam on a thick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197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Au target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RIB intensity: ~4000 A=110 particles per second in 1+ charge state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Data pre-sorted with a maximum coincidence timing condition of 1.42μs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360" y="72000"/>
            <a:ext cx="9069120" cy="13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Gamma Ray Energy Tracking In Beam Array (GRETINA)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096000" y="1440000"/>
            <a:ext cx="6765480" cy="45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11 detector modules each consisting of 4 segmented HPGe detector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~1π solid angle; tracking and/or addback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Image 49" descr=""/>
          <p:cNvPicPr/>
          <p:nvPr/>
        </p:nvPicPr>
        <p:blipFill>
          <a:blip r:embed="rId1"/>
          <a:stretch/>
        </p:blipFill>
        <p:spPr>
          <a:xfrm>
            <a:off x="95760" y="1835640"/>
            <a:ext cx="2905560" cy="399384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967120" y="1663920"/>
            <a:ext cx="61020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3" descr=""/>
          <p:cNvPicPr/>
          <p:nvPr/>
        </p:nvPicPr>
        <p:blipFill>
          <a:blip r:embed="rId2"/>
          <a:stretch/>
        </p:blipFill>
        <p:spPr>
          <a:xfrm>
            <a:off x="3240000" y="3528000"/>
            <a:ext cx="6068520" cy="321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11400"/>
            <a:ext cx="93574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Results: Gamma-Gamma Coincidence for A=110 Nuclei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3263" t="4337" r="6826" b="2903"/>
          <a:stretch/>
        </p:blipFill>
        <p:spPr>
          <a:xfrm>
            <a:off x="360000" y="1548000"/>
            <a:ext cx="9278640" cy="53974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8136000" y="6615360"/>
            <a:ext cx="933480" cy="2221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288000" y="1978560"/>
            <a:ext cx="235800" cy="6109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2525040" y="1944000"/>
            <a:ext cx="6545880" cy="352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241keV Gate in 2+ → 0+ in 110Ru.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7405" r="0" b="0"/>
          <a:stretch/>
        </p:blipFill>
        <p:spPr>
          <a:xfrm>
            <a:off x="306720" y="1440000"/>
            <a:ext cx="9554760" cy="51814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rcRect l="11885" t="5462" r="11591" b="10944"/>
          <a:stretch/>
        </p:blipFill>
        <p:spPr>
          <a:xfrm rot="5386800">
            <a:off x="5509800" y="1486440"/>
            <a:ext cx="3022920" cy="351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75120" y="34956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Identification of ‘new’ levels in 110Ru: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3188keV gate 110Ru, feeds directly to I(π)=2+ @613 keV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0" t="7936" r="0" b="0"/>
          <a:stretch/>
        </p:blipFill>
        <p:spPr>
          <a:xfrm>
            <a:off x="648000" y="2046960"/>
            <a:ext cx="9285480" cy="50065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rcRect l="11885" t="5462" r="11591" b="10944"/>
          <a:stretch/>
        </p:blipFill>
        <p:spPr>
          <a:xfrm rot="5386800">
            <a:off x="5725800" y="2134440"/>
            <a:ext cx="3022920" cy="351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Updated Level Scheme for 110Tc → 110Ru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00" y="1584000"/>
            <a:ext cx="9807840" cy="451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88360" y="105840"/>
            <a:ext cx="9285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 baseline="33000">
                <a:solidFill>
                  <a:srgbClr val="ffffff"/>
                </a:solidFill>
                <a:latin typeface="Source Sans Pro Black"/>
                <a:ea typeface="DejaVu Sans"/>
              </a:rPr>
              <a:t>110</a:t>
            </a: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Ru Angular Correlations (preliminary)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720000" y="5760000"/>
            <a:ext cx="8925480" cy="19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To be fitted using the following Legendre Polynomial - </a:t>
            </a:r>
            <a:endParaRPr b="0" lang="en-GB" sz="2600" spc="-1" strike="noStrike">
              <a:latin typeface="Arial"/>
            </a:endParaRPr>
          </a:p>
          <a:p>
            <a:pPr marL="288000"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          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W(θ) = A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o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 (1 + A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2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P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2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(cos(θ) + A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4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P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4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(cos(θ))</a:t>
            </a:r>
            <a:endParaRPr b="0" lang="en-GB" sz="2200" spc="-1" strike="noStrike">
              <a:latin typeface="Arial"/>
            </a:endParaRPr>
          </a:p>
        </p:txBody>
      </p:sp>
      <p:graphicFrame>
        <p:nvGraphicFramePr>
          <p:cNvPr id="141" name=""/>
          <p:cNvGraphicFramePr/>
          <p:nvPr/>
        </p:nvGraphicFramePr>
        <p:xfrm>
          <a:off x="1296000" y="1512000"/>
          <a:ext cx="7379280" cy="415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Summary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Analysis is ongoing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Spectrum to be analysed and fit for branching ratios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Angular correlations to be fitted and mixing ratios determined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Combination of beta decay and CoulEx data will be used to obtain the deformation parameters of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110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Ru which describe the nuclear structure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Acknowledgements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Supervisors – Prof. Paddy Regan, Dr. Daniel Doherty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Surrey-Warsaw-ANL-Saclay-ORNL collaboration, especially Mitch Allmond for sort codes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739320" y="5145840"/>
            <a:ext cx="3026160" cy="15116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rcRect l="0" t="21793" r="0" b="20272"/>
          <a:stretch/>
        </p:blipFill>
        <p:spPr>
          <a:xfrm>
            <a:off x="1258200" y="3672360"/>
            <a:ext cx="2483280" cy="14371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4971960" y="3673080"/>
            <a:ext cx="3521520" cy="129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15800" y="731160"/>
            <a:ext cx="32547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Overview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5928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1c1c1c"/>
              </a:buClr>
              <a:buFont typeface="Symbol"/>
              <a:buChar char=""/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Brief introduction to nuclear deformation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1c1c1c"/>
              </a:buClr>
              <a:buFont typeface="Symbol"/>
              <a:buChar char=""/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Explain interest in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110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Ru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1c1c1c"/>
              </a:buClr>
              <a:buFont typeface="Symbol"/>
              <a:buChar char=""/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Experimental details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1c1c1c"/>
              </a:buClr>
              <a:buFont typeface="Symbol"/>
              <a:buChar char=""/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Resulting data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1c1c1c"/>
              </a:buClr>
              <a:buFont typeface="Symbol"/>
              <a:buChar char=""/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Summary and future work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Thank You For Listening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Nuclear Deformation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914148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Nuclei in excited states can be either prolate, oblate or triaxial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These  can be characterised by the  parameters – β and γ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0" name="Image 5" descr=""/>
          <p:cNvPicPr/>
          <p:nvPr/>
        </p:nvPicPr>
        <p:blipFill>
          <a:blip r:embed="rId1"/>
          <a:stretch/>
        </p:blipFill>
        <p:spPr>
          <a:xfrm>
            <a:off x="138600" y="3349800"/>
            <a:ext cx="5835600" cy="3272760"/>
          </a:xfrm>
          <a:prstGeom prst="rect">
            <a:avLst/>
          </a:prstGeom>
          <a:ln>
            <a:noFill/>
          </a:ln>
        </p:spPr>
      </p:pic>
      <p:pic>
        <p:nvPicPr>
          <p:cNvPr id="91" name="Picture 8" descr=""/>
          <p:cNvPicPr/>
          <p:nvPr/>
        </p:nvPicPr>
        <p:blipFill>
          <a:blip r:embed="rId2"/>
          <a:stretch/>
        </p:blipFill>
        <p:spPr>
          <a:xfrm>
            <a:off x="6404400" y="3096000"/>
            <a:ext cx="3349080" cy="12214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5904720" y="5772240"/>
            <a:ext cx="417456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P. Moeller </a:t>
            </a:r>
            <a:r>
              <a:rPr b="0" i="1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et al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., At. Data Nucl. Data Tabl.</a:t>
            </a:r>
            <a:r>
              <a:rPr b="1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94 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(2008)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6696000" y="4451400"/>
            <a:ext cx="3381480" cy="65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 DOE Science Highlight (2017)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303840" y="5629680"/>
            <a:ext cx="5576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Triaxial Shapes in the A=110 Region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141480" cy="24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Deformation arises due to collective behaviour of nuclear states 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Indications of triaxiality via the Triaxial Rotor Model:</a:t>
            </a:r>
            <a:endParaRPr b="0" lang="en-GB" sz="2600" spc="-1" strike="noStrike">
              <a:latin typeface="Arial"/>
            </a:endParaRPr>
          </a:p>
          <a:p>
            <a:pPr marL="288000"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-R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42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 &lt; 3.33 and ~ 2.7</a:t>
            </a:r>
            <a:endParaRPr b="0" lang="en-GB" sz="2200" spc="-1" strike="noStrike">
              <a:latin typeface="Arial"/>
            </a:endParaRPr>
          </a:p>
          <a:p>
            <a:pPr marL="288000"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-E(2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2</a:t>
            </a:r>
            <a:r>
              <a:rPr b="0" lang="en-GB" sz="2200" spc="-1" strike="noStrike" baseline="33000">
                <a:solidFill>
                  <a:srgbClr val="1c1c1c"/>
                </a:solidFill>
                <a:latin typeface="Source Sans Pro Light"/>
                <a:ea typeface="DejaVu Sans"/>
              </a:rPr>
              <a:t>+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) &lt; E(4</a:t>
            </a:r>
            <a:r>
              <a:rPr b="0" lang="en-GB" sz="2200" spc="-1" strike="noStrike" baseline="-33000">
                <a:solidFill>
                  <a:srgbClr val="1c1c1c"/>
                </a:solidFill>
                <a:latin typeface="Source Sans Pro Light"/>
                <a:ea typeface="DejaVu Sans"/>
              </a:rPr>
              <a:t>1</a:t>
            </a:r>
            <a:r>
              <a:rPr b="0" lang="en-GB" sz="2200" spc="-1" strike="noStrike" baseline="33000">
                <a:solidFill>
                  <a:srgbClr val="1c1c1c"/>
                </a:solidFill>
                <a:latin typeface="Source Sans Pro Light"/>
                <a:ea typeface="DejaVu Sans"/>
              </a:rPr>
              <a:t>+ </a:t>
            </a:r>
            <a:r>
              <a:rPr b="0" lang="en-GB" sz="2200" spc="-1" strike="noStrike">
                <a:solidFill>
                  <a:srgbClr val="1c1c1c"/>
                </a:solidFill>
                <a:latin typeface="Source Sans Pro Light"/>
                <a:ea typeface="DejaVu Sans"/>
              </a:rPr>
              <a:t>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97" name="Image 4" descr=""/>
          <p:cNvPicPr/>
          <p:nvPr/>
        </p:nvPicPr>
        <p:blipFill>
          <a:blip r:embed="rId1"/>
          <a:stretch/>
        </p:blipFill>
        <p:spPr>
          <a:xfrm>
            <a:off x="4824000" y="2808000"/>
            <a:ext cx="5210640" cy="40125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rcRect l="21220" t="0" r="0" b="0"/>
          <a:stretch/>
        </p:blipFill>
        <p:spPr>
          <a:xfrm>
            <a:off x="152280" y="3816000"/>
            <a:ext cx="4808520" cy="251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33600" y="1656000"/>
            <a:ext cx="9371880" cy="417348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A=110 Nuclei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 rot="2482800">
            <a:off x="4675320" y="3682080"/>
            <a:ext cx="1515240" cy="45792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3"/>
          <p:cNvSpPr/>
          <p:nvPr/>
        </p:nvSpPr>
        <p:spPr>
          <a:xfrm>
            <a:off x="3456000" y="2016000"/>
            <a:ext cx="3744000" cy="367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7416000" y="5616000"/>
            <a:ext cx="12934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= 110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A=110 Nuclei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416000" y="5616000"/>
            <a:ext cx="12934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>
            <a:off x="936000" y="5760360"/>
            <a:ext cx="856656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 baseline="33000">
                <a:solidFill>
                  <a:srgbClr val="1c1c1c"/>
                </a:solidFill>
                <a:latin typeface="Arial"/>
                <a:ea typeface="DejaVu Sans"/>
              </a:rPr>
              <a:t>110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Tc (T</a:t>
            </a:r>
            <a:r>
              <a:rPr b="0" lang="en-GB" sz="1800" spc="-1" strike="noStrike" baseline="-33000">
                <a:solidFill>
                  <a:srgbClr val="1c1c1c"/>
                </a:solidFill>
                <a:latin typeface="Arial"/>
                <a:ea typeface="DejaVu Sans"/>
              </a:rPr>
              <a:t>1/2 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= 0.91s) → </a:t>
            </a:r>
            <a:r>
              <a:rPr b="0" lang="en-GB" sz="1800" spc="-1" strike="noStrike" baseline="33000">
                <a:solidFill>
                  <a:srgbClr val="1c1c1c"/>
                </a:solidFill>
                <a:latin typeface="Arial"/>
                <a:ea typeface="DejaVu Sans"/>
              </a:rPr>
              <a:t>110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Ru (T</a:t>
            </a:r>
            <a:r>
              <a:rPr b="0" lang="en-GB" sz="1800" spc="-1" strike="noStrike" baseline="-33000">
                <a:solidFill>
                  <a:srgbClr val="1c1c1c"/>
                </a:solidFill>
                <a:latin typeface="Arial"/>
                <a:ea typeface="DejaVu Sans"/>
              </a:rPr>
              <a:t>1/2 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= 11.6s) → </a:t>
            </a:r>
            <a:r>
              <a:rPr b="0" lang="en-GB" sz="1800" spc="-1" strike="noStrike" baseline="33000">
                <a:solidFill>
                  <a:srgbClr val="1c1c1c"/>
                </a:solidFill>
                <a:latin typeface="Arial"/>
                <a:ea typeface="DejaVu Sans"/>
              </a:rPr>
              <a:t>110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Rh (T</a:t>
            </a:r>
            <a:r>
              <a:rPr b="0" lang="en-GB" sz="1800" spc="-1" strike="noStrike" baseline="-33000">
                <a:solidFill>
                  <a:srgbClr val="1c1c1c"/>
                </a:solidFill>
                <a:latin typeface="Arial"/>
                <a:ea typeface="DejaVu Sans"/>
              </a:rPr>
              <a:t>1/2 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= 3.35s) → </a:t>
            </a:r>
            <a:r>
              <a:rPr b="0" lang="en-GB" sz="1800" spc="-1" strike="noStrike" baseline="33000">
                <a:solidFill>
                  <a:srgbClr val="1c1c1c"/>
                </a:solidFill>
                <a:latin typeface="Arial"/>
                <a:ea typeface="DejaVu Sans"/>
              </a:rPr>
              <a:t>110</a:t>
            </a:r>
            <a:r>
              <a:rPr b="0" lang="en-GB" sz="1800" spc="-1" strike="noStrike">
                <a:solidFill>
                  <a:srgbClr val="1c1c1c"/>
                </a:solidFill>
                <a:latin typeface="Arial"/>
                <a:ea typeface="DejaVu Sans"/>
              </a:rPr>
              <a:t>Pd (stable)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07" name=""/>
          <p:cNvGraphicFramePr/>
          <p:nvPr/>
        </p:nvGraphicFramePr>
        <p:xfrm>
          <a:off x="792000" y="1662840"/>
          <a:ext cx="8350920" cy="388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Motivation and Aims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To find examples of triaxial deformation in 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110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Ru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Measure the reduced transition probability B(E2), mixing ratios (δ(M1/E2)and branching ratios from the low lying states to the I(π)=0</a:t>
            </a:r>
            <a:r>
              <a:rPr b="0" lang="en-GB" sz="2600" spc="-1" strike="noStrike" baseline="33000">
                <a:solidFill>
                  <a:srgbClr val="1c1c1c"/>
                </a:solidFill>
                <a:latin typeface="Noto Sans CJK JP Light"/>
                <a:ea typeface="DejaVu Sans"/>
              </a:rPr>
              <a:t>+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ground state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Perform high-resolution gamma-ray coincidence analysis to identify previously unreported nuclear states to improve undersanding of decay population following beta-decay with a large Q</a:t>
            </a:r>
            <a:r>
              <a:rPr b="0" lang="en-GB" sz="2800" spc="-1" strike="noStrike" baseline="-33000">
                <a:solidFill>
                  <a:srgbClr val="1c1c1c"/>
                </a:solidFill>
                <a:latin typeface="Noto Sans CJK JP Light"/>
                <a:ea typeface="DejaVu Sans"/>
              </a:rPr>
              <a:t>β</a:t>
            </a: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- values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000" y="360000"/>
            <a:ext cx="93574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How Can We Measure Deformation?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360000" y="1980000"/>
            <a:ext cx="91774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Observe excited states in the nuclei of interest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Determine branching &amp; mixing ratios, and B(E2) values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1c1c1c"/>
                </a:solidFill>
                <a:latin typeface="Noto Sans CJK JP Light"/>
                <a:ea typeface="DejaVu Sans"/>
              </a:rPr>
              <a:t>Input this information into the CoulEx analysis code GOSIA to determine deformation parameters 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11885" t="5462" r="11591" b="10944"/>
          <a:stretch/>
        </p:blipFill>
        <p:spPr>
          <a:xfrm rot="5386800">
            <a:off x="6603840" y="4223880"/>
            <a:ext cx="2343600" cy="2724480"/>
          </a:xfrm>
          <a:prstGeom prst="rect">
            <a:avLst/>
          </a:prstGeom>
          <a:ln>
            <a:noFill/>
          </a:ln>
        </p:spPr>
      </p:pic>
      <p:pic>
        <p:nvPicPr>
          <p:cNvPr id="113" name="Image 4" descr=""/>
          <p:cNvPicPr/>
          <p:nvPr/>
        </p:nvPicPr>
        <p:blipFill>
          <a:blip r:embed="rId2"/>
          <a:stretch/>
        </p:blipFill>
        <p:spPr>
          <a:xfrm>
            <a:off x="1055520" y="4452480"/>
            <a:ext cx="3191040" cy="245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rcRect l="0" t="16187" r="0" b="14285"/>
          <a:stretch/>
        </p:blipFill>
        <p:spPr>
          <a:xfrm>
            <a:off x="865080" y="1800000"/>
            <a:ext cx="8133480" cy="47527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288000" y="720000"/>
            <a:ext cx="850644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Mixing Ratios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2019-03-12T11:01:16Z</dcterms:created>
  <dc:creator/>
  <dc:description/>
  <dc:language>en-GB</dc:language>
  <cp:lastModifiedBy/>
  <dcterms:modified xsi:type="dcterms:W3CDTF">2019-08-15T09:12:24Z</dcterms:modified>
  <cp:revision>43</cp:revision>
  <dc:subject/>
  <dc:title/>
</cp:coreProperties>
</file>